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6"/>
  </p:notesMasterIdLst>
  <p:sldIdLst>
    <p:sldId id="256" r:id="rId2"/>
    <p:sldId id="257" r:id="rId3"/>
    <p:sldId id="258" r:id="rId4"/>
    <p:sldId id="259" r:id="rId5"/>
  </p:sldIdLst>
  <p:sldSz cx="12192000" cy="6858000"/>
  <p:notesSz cx="6858000" cy="12192000"/>
  <p:embeddedFontLst>
    <p:embeddedFont>
      <p:font typeface="Calibri" panose="020F0502020204030204" pitchFamily="34" charset="0"/>
      <p:regular r:id="rId7"/>
      <p:bold r:id="rId8"/>
      <p:italic r:id="rId9"/>
      <p:boldItalic r:id="rId10"/>
    </p:embeddedFont>
    <p:embeddedFont>
      <p:font typeface="Poppins" panose="00000500000000000000" pitchFamily="2" charset="0"/>
      <p:regular r:id="rId11"/>
      <p:bold r:id="rId12"/>
      <p:boldItalic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1263" autoAdjust="0"/>
  </p:normalViewPr>
  <p:slideViewPr>
    <p:cSldViewPr snapToGrid="0" snapToObjects="1">
      <p:cViewPr>
        <p:scale>
          <a:sx n="53" d="100"/>
          <a:sy n="53" d="100"/>
        </p:scale>
        <p:origin x="66"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presProps" Target="presProps.xml"/></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9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Good afternoon, everyone! Today, we're going to delve into the crucial aspect of describing the importance of a research topic in the field of computer science. It's essential to engage readers and establish the relevance of our research. So, let's dive in!</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Arial" panose="020B0604020202020204" pitchFamily="34" charset="0"/>
              </a:rPr>
              <a:t>Let's explore two key types of importance that we can emphasize in our research introductions. First, we have practical importance. This is all about highlighting real-world applications and the potential benefits our research can offer. Imagine developing an efficient algorithm for real-time object detection in autonomous vehicles. Such advancements can significantly enhance the safety and reliability of self-driving cars. Moving on to theoretical importance. Here, we're focused on advancing the theoretical foundations of computer science. Our research can challenge existing theories or provide new insights. For example, imagine investigating the complexity class of a newly proposed problem. By doing so, we gain a deeper understanding of computational limits and broaden our knowledge of what's feasible.</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Now, let's explore two more categories of importance. First up, we have societal importance. Our research has broader societal impacts, addressing challenges or improving quality of life. Consider developing a secure and privacy-preserving framework for handling healthcare data. This has societal importance as it enables confidential sharing of medical information, leading to more accurate diagnoses and improved patient care. Next, we have technological importance. This is about advancing existing technologies or enabling new advancements. Imagine developing a more efficient routing protocol for wireless sensor networks. This advancement can extend network lifetime, reduce energy consumption, and enhance the scalability and reliability of IoT-based systems.</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To wrap things up, we've explored the significance of describing the importance of our research topics. Remember, supporting evidence and examples are crucial in conveying this importance effectively. By engaging readers and establishing relevance, we can highlight the practical, theoretical, societal, and technological impacts of our work. </a:t>
            </a:r>
            <a:r>
              <a:rPr lang="en-US" sz="1800">
                <a:effectLst/>
                <a:latin typeface="Arial" panose="020B0604020202020204" pitchFamily="34" charset="0"/>
                <a:ea typeface="Arial" panose="020B0604020202020204" pitchFamily="34" charset="0"/>
              </a:rPr>
              <a:t>So, let's put emphasis on the significance of our research and make a lasting impact on the field of computer science.</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00000"/>
        </a:solidFill>
        <a:effectLst/>
      </p:bgPr>
    </p:bg>
    <p:spTree>
      <p:nvGrpSpPr>
        <p:cNvPr id="1" name=""/>
        <p:cNvGrpSpPr/>
        <p:nvPr/>
      </p:nvGrpSpPr>
      <p:grpSpPr>
        <a:xfrm>
          <a:off x="0" y="0"/>
          <a:ext cx="0" cy="0"/>
          <a:chOff x="0" y="0"/>
          <a:chExt cx="0" cy="0"/>
        </a:xfrm>
      </p:grpSpPr>
      <p:pic>
        <p:nvPicPr>
          <p:cNvPr id="2" name="Object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0"/>
            <a:ext cx="123794" cy="6865808"/>
          </a:xfrm>
          <a:prstGeom prst="rect">
            <a:avLst/>
          </a:prstGeom>
        </p:spPr>
      </p:pic>
      <p:sp>
        <p:nvSpPr>
          <p:cNvPr id="3" name="Object 2"/>
          <p:cNvSpPr/>
          <p:nvPr/>
        </p:nvSpPr>
        <p:spPr>
          <a:xfrm>
            <a:off x="495175" y="1528085"/>
            <a:ext cx="11217854" cy="1947078"/>
          </a:xfrm>
          <a:prstGeom prst="rect">
            <a:avLst/>
          </a:prstGeom>
          <a:noFill/>
        </p:spPr>
        <p:txBody>
          <a:bodyPr wrap="square" lIns="0" tIns="0" rIns="0" bIns="0" rtlCol="0" anchor="t"/>
          <a:lstStyle/>
          <a:p>
            <a:pPr algn="l">
              <a:lnSpc>
                <a:spcPts val="7668"/>
              </a:lnSpc>
              <a:buNone/>
            </a:pPr>
            <a:r>
              <a:rPr lang="en-US" sz="6750" dirty="0">
                <a:solidFill>
                  <a:srgbClr val="FFC000"/>
                </a:solidFill>
                <a:latin typeface="Poppins" pitchFamily="34" charset="0"/>
                <a:ea typeface="Poppins" pitchFamily="34" charset="-122"/>
                <a:cs typeface="Poppins" pitchFamily="34" charset="-120"/>
              </a:rPr>
              <a:t>Importance</a:t>
            </a:r>
            <a:endParaRPr lang="en-US" dirty="0"/>
          </a:p>
        </p:txBody>
      </p:sp>
      <p:pic>
        <p:nvPicPr>
          <p:cNvPr id="7" name="Object 6" descr="preencoded.png"/>
          <p:cNvPicPr>
            <a:picLocks noChangeAspect="1"/>
          </p:cNvPicPr>
          <p:nvPr/>
        </p:nvPicPr>
        <p:blipFill>
          <a:blip r:embed="rId5"/>
          <a:srcRect l="31458" r="31458"/>
          <a:stretch/>
        </p:blipFill>
        <p:spPr>
          <a:xfrm>
            <a:off x="8379905" y="0"/>
            <a:ext cx="3809047" cy="6856286"/>
          </a:xfrm>
          <a:prstGeom prst="rect">
            <a:avLst/>
          </a:prstGeom>
        </p:spPr>
      </p:pic>
      <p:pic>
        <p:nvPicPr>
          <p:cNvPr id="9" name="Picture 8" descr="A colorful rectangles with different colors&#10;&#10;Description automatically generated">
            <a:extLst>
              <a:ext uri="{FF2B5EF4-FFF2-40B4-BE49-F238E27FC236}">
                <a16:creationId xmlns:a16="http://schemas.microsoft.com/office/drawing/2014/main" id="{C216DE77-3D39-0B61-F4DE-B681C8A7DA90}"/>
              </a:ext>
            </a:extLst>
          </p:cNvPr>
          <p:cNvPicPr>
            <a:picLocks noChangeAspect="1"/>
          </p:cNvPicPr>
          <p:nvPr/>
        </p:nvPicPr>
        <p:blipFill>
          <a:blip r:embed="rId6"/>
          <a:stretch>
            <a:fillRect/>
          </a:stretch>
        </p:blipFill>
        <p:spPr>
          <a:xfrm>
            <a:off x="501232" y="366749"/>
            <a:ext cx="802037" cy="794588"/>
          </a:xfrm>
          <a:prstGeom prst="rect">
            <a:avLst/>
          </a:prstGeom>
        </p:spPr>
      </p:pic>
      <p:sp>
        <p:nvSpPr>
          <p:cNvPr id="4" name="TextBox 3">
            <a:extLst>
              <a:ext uri="{FF2B5EF4-FFF2-40B4-BE49-F238E27FC236}">
                <a16:creationId xmlns:a16="http://schemas.microsoft.com/office/drawing/2014/main" id="{A5455B40-A28F-0FC2-FC25-C90AEFE1AD29}"/>
              </a:ext>
            </a:extLst>
          </p:cNvPr>
          <p:cNvSpPr txBox="1"/>
          <p:nvPr/>
        </p:nvSpPr>
        <p:spPr>
          <a:xfrm>
            <a:off x="501232" y="3197935"/>
            <a:ext cx="6789846" cy="2800767"/>
          </a:xfrm>
          <a:prstGeom prst="rect">
            <a:avLst/>
          </a:prstGeom>
          <a:noFill/>
        </p:spPr>
        <p:txBody>
          <a:bodyPr wrap="square" rtlCol="0">
            <a:spAutoFit/>
          </a:bodyPr>
          <a:lstStyle/>
          <a:p>
            <a:pPr>
              <a:spcBef>
                <a:spcPts val="0"/>
              </a:spcBef>
              <a:spcAft>
                <a:spcPts val="0"/>
              </a:spcAft>
            </a:pPr>
            <a:endParaRPr lang="en-US" sz="2000" dirty="0">
              <a:effectLst/>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Arial" panose="020B0604020202020204" pitchFamily="34" charset="0"/>
                <a:ea typeface="ＭＳ 明朝" panose="02020609040205080304" pitchFamily="17" charset="-128"/>
              </a:rPr>
              <a:t>Importance of describing the significance of a research topic in the introduction section</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endParaRPr lang="en-US" sz="2000" dirty="0">
              <a:solidFill>
                <a:schemeClr val="bg1"/>
              </a:solidFill>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Arial" panose="020B0604020202020204" pitchFamily="34" charset="0"/>
                <a:ea typeface="ＭＳ 明朝" panose="02020609040205080304" pitchFamily="17" charset="-128"/>
              </a:rPr>
              <a:t>Engaging readers </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endParaRPr lang="en-US" sz="2000" dirty="0">
              <a:solidFill>
                <a:schemeClr val="bg1"/>
              </a:solidFill>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chemeClr val="bg1"/>
                </a:solidFill>
                <a:latin typeface="Arial" panose="020B0604020202020204" pitchFamily="34" charset="0"/>
                <a:ea typeface="ＭＳ 明朝" panose="02020609040205080304" pitchFamily="17" charset="-128"/>
              </a:rPr>
              <a:t>Establishing relevance</a:t>
            </a:r>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E83A9C8A-AFDB-3F66-C3C0-C5B65BF93F89}"/>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4C1FEEE5-E865-C3FA-0950-B8B49B77CB40}"/>
              </a:ext>
            </a:extLst>
          </p:cNvPr>
          <p:cNvSpPr/>
          <p:nvPr/>
        </p:nvSpPr>
        <p:spPr>
          <a:xfrm>
            <a:off x="951469" y="106355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Practical and theoretical importance</a:t>
            </a:r>
            <a:endParaRPr lang="en-US" sz="3600" dirty="0"/>
          </a:p>
        </p:txBody>
      </p:sp>
      <p:sp>
        <p:nvSpPr>
          <p:cNvPr id="3" name="Object 3">
            <a:extLst>
              <a:ext uri="{FF2B5EF4-FFF2-40B4-BE49-F238E27FC236}">
                <a16:creationId xmlns:a16="http://schemas.microsoft.com/office/drawing/2014/main" id="{BBD1F4AE-CF25-1CB3-1A0D-388A25A542D3}"/>
              </a:ext>
            </a:extLst>
          </p:cNvPr>
          <p:cNvSpPr/>
          <p:nvPr/>
        </p:nvSpPr>
        <p:spPr>
          <a:xfrm>
            <a:off x="579065" y="2688133"/>
            <a:ext cx="11181386" cy="1619322"/>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latin typeface="Poppins" pitchFamily="34" charset="0"/>
                <a:ea typeface="Poppins" pitchFamily="34" charset="-122"/>
                <a:cs typeface="Poppins" pitchFamily="34" charset="-120"/>
              </a:rPr>
              <a:t>Practical importance</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Highlight real-world applications and potential benefits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Improve existing systems or solve practical problems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Efficient algorithm for real-time object detection in autonomous vehicles</a:t>
            </a:r>
          </a:p>
        </p:txBody>
      </p:sp>
      <p:sp>
        <p:nvSpPr>
          <p:cNvPr id="4" name="Object 3">
            <a:extLst>
              <a:ext uri="{FF2B5EF4-FFF2-40B4-BE49-F238E27FC236}">
                <a16:creationId xmlns:a16="http://schemas.microsoft.com/office/drawing/2014/main" id="{011A3938-4F91-C0E2-48F5-97BD22631960}"/>
              </a:ext>
            </a:extLst>
          </p:cNvPr>
          <p:cNvSpPr/>
          <p:nvPr/>
        </p:nvSpPr>
        <p:spPr>
          <a:xfrm>
            <a:off x="579064" y="4362843"/>
            <a:ext cx="11311339" cy="1503803"/>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latin typeface="Poppins" pitchFamily="34" charset="0"/>
                <a:ea typeface="Poppins" pitchFamily="34" charset="-122"/>
                <a:cs typeface="Poppins" pitchFamily="34" charset="-120"/>
              </a:rPr>
              <a:t>Theoretical importance</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Advance theoretical foundations of the field</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Challenge existing theories or provide new insights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Investigation of the complexity class of a newly proposed problem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00000"/>
        </a:solidFill>
        <a:effectLst/>
      </p:bgPr>
    </p:bg>
    <p:spTree>
      <p:nvGrpSpPr>
        <p:cNvPr id="1" name=""/>
        <p:cNvGrpSpPr/>
        <p:nvPr/>
      </p:nvGrpSpPr>
      <p:grpSpPr>
        <a:xfrm>
          <a:off x="0" y="0"/>
          <a:ext cx="0" cy="0"/>
          <a:chOff x="0" y="0"/>
          <a:chExt cx="0" cy="0"/>
        </a:xfrm>
      </p:grpSpPr>
      <p:pic>
        <p:nvPicPr>
          <p:cNvPr id="6" name="Picture 5" descr="A colorful rectangles with different colors&#10;&#10;Description automatically generated">
            <a:extLst>
              <a:ext uri="{FF2B5EF4-FFF2-40B4-BE49-F238E27FC236}">
                <a16:creationId xmlns:a16="http://schemas.microsoft.com/office/drawing/2014/main" id="{92E73AB1-E1A2-0CB8-0B91-855910F236DD}"/>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2" name="Object 1">
            <a:extLst>
              <a:ext uri="{FF2B5EF4-FFF2-40B4-BE49-F238E27FC236}">
                <a16:creationId xmlns:a16="http://schemas.microsoft.com/office/drawing/2014/main" id="{C43D1B10-C9A6-3823-101C-68CCEBF1E84B}"/>
              </a:ext>
            </a:extLst>
          </p:cNvPr>
          <p:cNvSpPr/>
          <p:nvPr/>
        </p:nvSpPr>
        <p:spPr>
          <a:xfrm>
            <a:off x="951469" y="106355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Societal and technological Importance</a:t>
            </a:r>
            <a:endParaRPr lang="en-US" sz="3600" dirty="0"/>
          </a:p>
        </p:txBody>
      </p:sp>
      <p:sp>
        <p:nvSpPr>
          <p:cNvPr id="3" name="Object 3">
            <a:extLst>
              <a:ext uri="{FF2B5EF4-FFF2-40B4-BE49-F238E27FC236}">
                <a16:creationId xmlns:a16="http://schemas.microsoft.com/office/drawing/2014/main" id="{1715D3BC-C7BE-DA6F-81C2-E22C0D9B7DC4}"/>
              </a:ext>
            </a:extLst>
          </p:cNvPr>
          <p:cNvSpPr/>
          <p:nvPr/>
        </p:nvSpPr>
        <p:spPr>
          <a:xfrm>
            <a:off x="579064" y="2688133"/>
            <a:ext cx="11172333" cy="1619322"/>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latin typeface="Poppins" pitchFamily="34" charset="0"/>
                <a:ea typeface="Poppins" pitchFamily="34" charset="-122"/>
                <a:cs typeface="Poppins" pitchFamily="34" charset="-120"/>
              </a:rPr>
              <a:t>Societal importance</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Broad societal impact of the research</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Address societal challenges or improve quality of life</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Secure and privacy-preserving framework for healthcare data</a:t>
            </a:r>
          </a:p>
        </p:txBody>
      </p:sp>
      <p:sp>
        <p:nvSpPr>
          <p:cNvPr id="4" name="Object 3">
            <a:extLst>
              <a:ext uri="{FF2B5EF4-FFF2-40B4-BE49-F238E27FC236}">
                <a16:creationId xmlns:a16="http://schemas.microsoft.com/office/drawing/2014/main" id="{63A665FE-68B2-4411-6FF1-827698366D9A}"/>
              </a:ext>
            </a:extLst>
          </p:cNvPr>
          <p:cNvSpPr/>
          <p:nvPr/>
        </p:nvSpPr>
        <p:spPr>
          <a:xfrm>
            <a:off x="579065" y="4362843"/>
            <a:ext cx="10509302" cy="1619322"/>
          </a:xfrm>
          <a:prstGeom prst="rect">
            <a:avLst/>
          </a:prstGeom>
          <a:noFill/>
        </p:spPr>
        <p:txBody>
          <a:bodyPr wrap="square" lIns="0" tIns="0" rIns="0" bIns="0" rtlCol="0" anchor="t"/>
          <a:lstStyle/>
          <a:p>
            <a:pPr marR="0" lvl="1">
              <a:lnSpc>
                <a:spcPct val="115000"/>
              </a:lnSpc>
              <a:spcBef>
                <a:spcPts val="0"/>
              </a:spcBef>
              <a:spcAft>
                <a:spcPts val="0"/>
              </a:spcAft>
              <a:buSzPts val="1000"/>
              <a:tabLst>
                <a:tab pos="914400" algn="l"/>
              </a:tabLst>
            </a:pPr>
            <a:r>
              <a:rPr lang="en-US" sz="2000" dirty="0">
                <a:solidFill>
                  <a:schemeClr val="bg1"/>
                </a:solidFill>
                <a:latin typeface="Poppins" pitchFamily="34" charset="0"/>
                <a:ea typeface="Poppins" pitchFamily="34" charset="-122"/>
                <a:cs typeface="Poppins" pitchFamily="34" charset="-120"/>
              </a:rPr>
              <a:t>Technological importance</a:t>
            </a:r>
            <a:endParaRPr lang="en-US" sz="2000" dirty="0">
              <a:solidFill>
                <a:schemeClr val="bg1"/>
              </a:solidFill>
              <a:effectLst/>
              <a:latin typeface="Arial" panose="020B0604020202020204" pitchFamily="34" charset="0"/>
              <a:ea typeface="ＭＳ 明朝" panose="02020609040205080304" pitchFamily="17" charset="-128"/>
            </a:endParaRP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Advance existing technologies or enable new advancements</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Improve efficiency, performance, or scalability</a:t>
            </a:r>
          </a:p>
          <a:p>
            <a:pPr marL="742950" marR="0" lvl="1" indent="-285750">
              <a:lnSpc>
                <a:spcPct val="115000"/>
              </a:lnSpc>
              <a:spcBef>
                <a:spcPts val="0"/>
              </a:spcBef>
              <a:spcAft>
                <a:spcPts val="0"/>
              </a:spcAft>
              <a:buSzPts val="1000"/>
              <a:buFont typeface="Symbol" panose="05050102010706020507" pitchFamily="18" charset="2"/>
              <a:buChar char=""/>
              <a:tabLst>
                <a:tab pos="914400" algn="l"/>
              </a:tabLst>
            </a:pPr>
            <a:r>
              <a:rPr lang="en-US" sz="2000" dirty="0">
                <a:solidFill>
                  <a:srgbClr val="FFC000"/>
                </a:solidFill>
                <a:latin typeface="Poppins" pitchFamily="34" charset="0"/>
                <a:ea typeface="Poppins" pitchFamily="34" charset="-122"/>
                <a:cs typeface="Poppins" pitchFamily="34" charset="-120"/>
              </a:rPr>
              <a:t>Example: </a:t>
            </a:r>
            <a:r>
              <a:rPr lang="en-US" sz="2000" dirty="0">
                <a:solidFill>
                  <a:schemeClr val="bg1"/>
                </a:solidFill>
                <a:latin typeface="Poppins" pitchFamily="34" charset="0"/>
                <a:ea typeface="Poppins" pitchFamily="34" charset="-122"/>
                <a:cs typeface="Poppins" pitchFamily="34" charset="-120"/>
              </a:rPr>
              <a:t>More efficient routing protocol for wireless sensor networks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00000"/>
        </a:solidFill>
        <a:effectLst/>
      </p:bgPr>
    </p:bg>
    <p:spTree>
      <p:nvGrpSpPr>
        <p:cNvPr id="1" name=""/>
        <p:cNvGrpSpPr/>
        <p:nvPr/>
      </p:nvGrpSpPr>
      <p:grpSpPr>
        <a:xfrm>
          <a:off x="0" y="0"/>
          <a:ext cx="0" cy="0"/>
          <a:chOff x="0" y="0"/>
          <a:chExt cx="0" cy="0"/>
        </a:xfrm>
      </p:grpSpPr>
      <p:pic>
        <p:nvPicPr>
          <p:cNvPr id="11" name="Picture 10" descr="A colorful rectangles with different colors&#10;&#10;Description automatically generated">
            <a:extLst>
              <a:ext uri="{FF2B5EF4-FFF2-40B4-BE49-F238E27FC236}">
                <a16:creationId xmlns:a16="http://schemas.microsoft.com/office/drawing/2014/main" id="{ECAECD91-E488-C0F2-D67E-8EB8A9447D76}"/>
              </a:ext>
            </a:extLst>
          </p:cNvPr>
          <p:cNvPicPr>
            <a:picLocks noChangeAspect="1"/>
          </p:cNvPicPr>
          <p:nvPr/>
        </p:nvPicPr>
        <p:blipFill>
          <a:blip r:embed="rId3"/>
          <a:stretch>
            <a:fillRect/>
          </a:stretch>
        </p:blipFill>
        <p:spPr>
          <a:xfrm>
            <a:off x="11088367" y="5783059"/>
            <a:ext cx="802037" cy="794588"/>
          </a:xfrm>
          <a:prstGeom prst="rect">
            <a:avLst/>
          </a:prstGeom>
        </p:spPr>
      </p:pic>
      <p:sp>
        <p:nvSpPr>
          <p:cNvPr id="14" name="TextBox 13">
            <a:extLst>
              <a:ext uri="{FF2B5EF4-FFF2-40B4-BE49-F238E27FC236}">
                <a16:creationId xmlns:a16="http://schemas.microsoft.com/office/drawing/2014/main" id="{39E57A2E-B9AF-7419-6AE3-EA1B8284336E}"/>
              </a:ext>
            </a:extLst>
          </p:cNvPr>
          <p:cNvSpPr txBox="1"/>
          <p:nvPr/>
        </p:nvSpPr>
        <p:spPr>
          <a:xfrm>
            <a:off x="1656032" y="2690336"/>
            <a:ext cx="8574384" cy="2585323"/>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Recap the importance of describing the research topic's significance</a:t>
            </a:r>
          </a:p>
          <a:p>
            <a:pPr marL="285750" indent="-285750">
              <a:buFont typeface="Arial" panose="020B0604020202020204" pitchFamily="34" charset="0"/>
              <a:buChar char="•"/>
            </a:pPr>
            <a:endParaRPr lang="en-US" sz="1800" dirty="0">
              <a:solidFill>
                <a:srgbClr val="FFFFFF"/>
              </a:solidFill>
              <a:latin typeface="Poppins" pitchFamily="34" charset="0"/>
              <a:ea typeface="Poppins" pitchFamily="34" charset="-122"/>
              <a:cs typeface="Poppins" pitchFamily="34" charset="-120"/>
            </a:endParaRPr>
          </a:p>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Use of evidence and supporting examples</a:t>
            </a:r>
          </a:p>
          <a:p>
            <a:pPr marL="285750" indent="-285750">
              <a:buFont typeface="Arial" panose="020B0604020202020204" pitchFamily="34" charset="0"/>
              <a:buChar char="•"/>
            </a:pPr>
            <a:endParaRPr lang="en-US" sz="1800" dirty="0">
              <a:solidFill>
                <a:srgbClr val="FFFFFF"/>
              </a:solidFill>
              <a:latin typeface="Poppins" pitchFamily="34" charset="0"/>
              <a:ea typeface="Poppins" pitchFamily="34" charset="-122"/>
              <a:cs typeface="Poppins" pitchFamily="34" charset="-120"/>
            </a:endParaRPr>
          </a:p>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Emphasize the relevance and value of the research</a:t>
            </a:r>
          </a:p>
          <a:p>
            <a:pPr marL="285750" indent="-285750">
              <a:buFont typeface="Arial" panose="020B0604020202020204" pitchFamily="34" charset="0"/>
              <a:buChar char="•"/>
            </a:pPr>
            <a:endParaRPr lang="en-US" sz="1800" dirty="0">
              <a:solidFill>
                <a:srgbClr val="FFFFFF"/>
              </a:solidFill>
              <a:latin typeface="Poppins" pitchFamily="34" charset="0"/>
              <a:ea typeface="Poppins" pitchFamily="34" charset="-122"/>
              <a:cs typeface="Poppins" pitchFamily="34" charset="-120"/>
            </a:endParaRPr>
          </a:p>
          <a:p>
            <a:pPr marL="285750" indent="-285750">
              <a:buFont typeface="Arial" panose="020B0604020202020204" pitchFamily="34" charset="0"/>
              <a:buChar char="•"/>
            </a:pPr>
            <a:r>
              <a:rPr lang="en-US" sz="1800" dirty="0">
                <a:solidFill>
                  <a:srgbClr val="FFFFFF"/>
                </a:solidFill>
                <a:latin typeface="Poppins" pitchFamily="34" charset="0"/>
                <a:ea typeface="Poppins" pitchFamily="34" charset="-122"/>
                <a:cs typeface="Poppins" pitchFamily="34" charset="-120"/>
              </a:rPr>
              <a:t>Key takeaways for researchers to effectively convey importance in the introduction section</a:t>
            </a:r>
          </a:p>
          <a:p>
            <a:endParaRPr lang="en-US" dirty="0">
              <a:solidFill>
                <a:schemeClr val="bg1"/>
              </a:solidFill>
            </a:endParaRPr>
          </a:p>
        </p:txBody>
      </p:sp>
      <p:sp>
        <p:nvSpPr>
          <p:cNvPr id="2" name="Object 1">
            <a:extLst>
              <a:ext uri="{FF2B5EF4-FFF2-40B4-BE49-F238E27FC236}">
                <a16:creationId xmlns:a16="http://schemas.microsoft.com/office/drawing/2014/main" id="{8B9A7452-3727-CC30-6150-076D7ADE0C48}"/>
              </a:ext>
            </a:extLst>
          </p:cNvPr>
          <p:cNvSpPr/>
          <p:nvPr/>
        </p:nvSpPr>
        <p:spPr>
          <a:xfrm>
            <a:off x="951469" y="1063557"/>
            <a:ext cx="10562751" cy="973539"/>
          </a:xfrm>
          <a:prstGeom prst="rect">
            <a:avLst/>
          </a:prstGeom>
          <a:noFill/>
        </p:spPr>
        <p:txBody>
          <a:bodyPr wrap="square" lIns="0" tIns="0" rIns="0" bIns="0" rtlCol="0" anchor="t"/>
          <a:lstStyle/>
          <a:p>
            <a:pPr algn="l">
              <a:lnSpc>
                <a:spcPts val="7668"/>
              </a:lnSpc>
              <a:buNone/>
            </a:pPr>
            <a:r>
              <a:rPr lang="en-US" sz="3600" dirty="0">
                <a:solidFill>
                  <a:srgbClr val="FFC000"/>
                </a:solidFill>
                <a:latin typeface="Poppins" pitchFamily="34" charset="0"/>
                <a:ea typeface="Poppins" pitchFamily="34" charset="-122"/>
                <a:cs typeface="Poppins" pitchFamily="34" charset="-120"/>
              </a:rPr>
              <a:t>Summary</a:t>
            </a:r>
            <a:endParaRPr lang="en-US" sz="3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TotalTime>
  <Words>546</Words>
  <Application>Microsoft Office PowerPoint</Application>
  <PresentationFormat>Widescreen</PresentationFormat>
  <Paragraphs>41</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Symbol</vt:lpstr>
      <vt:lpstr>Poppins</vt:lpstr>
      <vt:lpstr>Arial</vt:lpstr>
      <vt:lpstr>Calibri</vt:lpstr>
      <vt:lpstr>Office Theme</vt:lpstr>
      <vt:lpstr>PowerPoint Presentation</vt:lpstr>
      <vt:lpstr>PowerPoint Presentation</vt:lpstr>
      <vt:lpstr>PowerPoint Presentation</vt:lpstr>
      <vt:lpstr>PowerPoint Presentation</vt:lpstr>
    </vt:vector>
  </TitlesOfParts>
  <Company>Beautiful.ai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01_abstracts</dc:title>
  <dc:subject>01_abstracts</dc:subject>
  <dc:creator>John Blake</dc:creator>
  <cp:lastModifiedBy>John Blake</cp:lastModifiedBy>
  <cp:revision>6</cp:revision>
  <dcterms:created xsi:type="dcterms:W3CDTF">2023-08-09T04:07:22Z</dcterms:created>
  <dcterms:modified xsi:type="dcterms:W3CDTF">2023-08-09T23:45:21Z</dcterms:modified>
</cp:coreProperties>
</file>